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8" r:id="rId3"/>
    <p:sldId id="293" r:id="rId4"/>
    <p:sldId id="294" r:id="rId5"/>
    <p:sldId id="257" r:id="rId6"/>
    <p:sldId id="263" r:id="rId7"/>
    <p:sldId id="295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00"/>
    <a:srgbClr val="24829F"/>
    <a:srgbClr val="FFE4D1"/>
    <a:srgbClr val="17239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4A1BC-0CEB-48ED-9A86-99CAA5406355}" type="datetimeFigureOut">
              <a:rPr lang="cs-CZ" smtClean="0"/>
              <a:pPr/>
              <a:t>6.6.2012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042FA-FA1F-49D9-B023-119CC795A29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E5CF7-A1C8-4F25-A8BF-3C1BDA1515AD}" type="datetimeFigureOut">
              <a:rPr lang="fr-FR"/>
              <a:pPr>
                <a:defRPr/>
              </a:pPr>
              <a:t>06/06/2012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BAF6A-A522-4B6A-9692-234C2CD5705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E32F9-7029-480C-83F5-CE53E17C2944}" type="datetimeFigureOut">
              <a:rPr lang="fr-FR"/>
              <a:pPr>
                <a:defRPr/>
              </a:pPr>
              <a:t>06/06/2012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52094-C2E2-49F2-B095-7CD9DD59686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0F433-A056-43A9-9D48-1CC64A576F46}" type="datetimeFigureOut">
              <a:rPr lang="fr-FR"/>
              <a:pPr>
                <a:defRPr/>
              </a:pPr>
              <a:t>06/06/2012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BC416-AB44-4D93-8B0D-01105F5F197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9628B-8F4C-42D7-AD26-2C6C43499878}" type="datetimeFigureOut">
              <a:rPr lang="fr-FR"/>
              <a:pPr>
                <a:defRPr/>
              </a:pPr>
              <a:t>06/06/2012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98104-D6E5-48E2-A712-93FF54DC2E9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AD8F-4ACB-4E59-A2BC-159914464588}" type="datetimeFigureOut">
              <a:rPr lang="fr-FR"/>
              <a:pPr>
                <a:defRPr/>
              </a:pPr>
              <a:t>06/06/2012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862AF-DF6E-4603-A650-C7F26B81B5C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E906A-8207-4414-8AAF-6286B4097C8A}" type="datetimeFigureOut">
              <a:rPr lang="fr-FR"/>
              <a:pPr>
                <a:defRPr/>
              </a:pPr>
              <a:t>06/06/2012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A744D-579D-423B-8710-8C059AC2748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6CA18-2D6B-4A6D-86E4-C28497778823}" type="datetimeFigureOut">
              <a:rPr lang="fr-FR"/>
              <a:pPr>
                <a:defRPr/>
              </a:pPr>
              <a:t>06/06/2012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5C47F-768F-45FF-A725-8E280472E5B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5F735-53F4-42FC-B539-E89DCA32669F}" type="datetimeFigureOut">
              <a:rPr lang="fr-FR"/>
              <a:pPr>
                <a:defRPr/>
              </a:pPr>
              <a:t>06/06/2012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B8016-3205-4BD2-841D-D9B645F1FC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0AFAF-07D5-4E68-B3F5-670828FB2B6B}" type="datetimeFigureOut">
              <a:rPr lang="fr-FR"/>
              <a:pPr>
                <a:defRPr/>
              </a:pPr>
              <a:t>06/06/2012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E07FE-BE29-4583-B93D-504C975BD5D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AB355-9271-4036-B02F-7FF38B3629B8}" type="datetimeFigureOut">
              <a:rPr lang="fr-FR"/>
              <a:pPr>
                <a:defRPr/>
              </a:pPr>
              <a:t>06/06/2012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33540-CC1A-49BE-92F2-B18D433DD32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8E26B-9E70-4A56-A38B-5FDB4D133A5C}" type="datetimeFigureOut">
              <a:rPr lang="fr-FR"/>
              <a:pPr>
                <a:defRPr/>
              </a:pPr>
              <a:t>06/06/2012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B1819-3F78-446C-9445-31E1B2C249D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EE43A5-AB05-467D-961E-E7CBD0AAF95C}" type="datetimeFigureOut">
              <a:rPr lang="fr-FR"/>
              <a:pPr>
                <a:defRPr/>
              </a:pPr>
              <a:t>06/06/2012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1B855B-D6CA-4A3B-A461-63075832805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-1000" contrast="3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 txBox="1">
            <a:spLocks/>
          </p:cNvSpPr>
          <p:nvPr/>
        </p:nvSpPr>
        <p:spPr bwMode="auto">
          <a:xfrm>
            <a:off x="179512" y="548680"/>
            <a:ext cx="878306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ct val="20000"/>
              </a:spcBef>
              <a:defRPr/>
            </a:pPr>
            <a:r>
              <a:rPr lang="cs-CZ" sz="16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VY_32_INOVACE_F8-C</a:t>
            </a:r>
            <a:r>
              <a:rPr kumimoji="0" lang="cs-CZ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</a:t>
            </a:r>
            <a:r>
              <a:rPr kumimoji="0" lang="cs-CZ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</a:t>
            </a:r>
            <a:r>
              <a:rPr lang="cs-CZ" sz="1600" b="1" kern="0" dirty="0" smtClean="0">
                <a:solidFill>
                  <a:srgbClr val="FF0000"/>
                </a:solidFill>
              </a:rPr>
              <a:t>VY_32_INOVACE_F8-C-1</a:t>
            </a:r>
            <a:r>
              <a:rPr lang="cs-CZ" sz="16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kumimoji="0" lang="cs-CZ" sz="1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323528" y="1340768"/>
            <a:ext cx="835292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kern="0" cap="all" dirty="0" smtClean="0">
                <a:ln w="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Elektrický PROUD</a:t>
            </a:r>
            <a:endParaRPr lang="cs-CZ" sz="7200" b="1" kern="0" cap="all" dirty="0">
              <a:ln w="0">
                <a:solidFill>
                  <a:srgbClr val="C00000"/>
                </a:solidFill>
              </a:ln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8" name="Picture 95" descr="OPVK_03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797152"/>
            <a:ext cx="51816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2"/>
          <p:cNvSpPr txBox="1">
            <a:spLocks/>
          </p:cNvSpPr>
          <p:nvPr/>
        </p:nvSpPr>
        <p:spPr bwMode="auto">
          <a:xfrm>
            <a:off x="1440160" y="6093097"/>
            <a:ext cx="615617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45720" bIns="0" anchor="b"/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cs-CZ" sz="1600" b="1" dirty="0">
                <a:solidFill>
                  <a:srgbClr val="FF0000"/>
                </a:solidFill>
              </a:rPr>
              <a:t>Základní škola Zlín, Okružní 4685, příspěvková organizace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cs-CZ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-1000" contrast="3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188640"/>
            <a:ext cx="5832648" cy="1143000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ELEKTRICKÝ PROUD</a:t>
            </a:r>
            <a:endParaRPr lang="fr-FR" sz="4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763688" y="1700808"/>
            <a:ext cx="7200800" cy="320857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Elektrický proud je tvořen usměrněným pohybem volných částic s elektrickým nábojem.</a:t>
            </a:r>
          </a:p>
          <a:p>
            <a:pPr lvl="0"/>
            <a:endParaRPr lang="cs-CZ" sz="1050" dirty="0" smtClean="0">
              <a:latin typeface="Arial" pitchFamily="34" charset="0"/>
            </a:endParaRPr>
          </a:p>
          <a:p>
            <a:r>
              <a:rPr lang="cs-CZ" sz="3200" b="1" dirty="0" smtClean="0"/>
              <a:t>Aby vodičem procházel elektrický proud, musí být tento vodič připojen ke zdroji napětí.</a:t>
            </a: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-1000" contrast="3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92480" cy="1143000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ELEKTRICKÝ PROUD V KOVOVÉM VODIČI</a:t>
            </a:r>
            <a:endParaRPr lang="fr-FR" sz="4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763688" y="1124744"/>
            <a:ext cx="7380312" cy="26776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cs-CZ" sz="2800" dirty="0" smtClean="0"/>
              <a:t>Mezi pravidelně uspořádanými kladnými ionty se neuspořádaně pohybují </a:t>
            </a:r>
            <a:r>
              <a:rPr lang="cs-CZ" sz="2800" b="1" dirty="0" smtClean="0">
                <a:solidFill>
                  <a:srgbClr val="FF0000"/>
                </a:solidFill>
              </a:rPr>
              <a:t>elektrony</a:t>
            </a:r>
            <a:r>
              <a:rPr lang="cs-CZ" sz="2800" dirty="0" smtClean="0"/>
              <a:t>. </a:t>
            </a:r>
          </a:p>
          <a:p>
            <a:r>
              <a:rPr lang="cs-CZ" sz="2800" dirty="0" smtClean="0"/>
              <a:t>Připojíme-li  zdroj napětí, vznikne mezi konci vodiče elektrické pole - elektrony se začnou pohybovat uspořádaně od záporného ke kladnému pólu.</a:t>
            </a:r>
          </a:p>
        </p:txBody>
      </p:sp>
      <p:grpSp>
        <p:nvGrpSpPr>
          <p:cNvPr id="197" name="Skupina 196"/>
          <p:cNvGrpSpPr/>
          <p:nvPr/>
        </p:nvGrpSpPr>
        <p:grpSpPr>
          <a:xfrm>
            <a:off x="179512" y="4365104"/>
            <a:ext cx="3600400" cy="1800200"/>
            <a:chOff x="539552" y="3933056"/>
            <a:chExt cx="3600400" cy="1800200"/>
          </a:xfrm>
        </p:grpSpPr>
        <p:grpSp>
          <p:nvGrpSpPr>
            <p:cNvPr id="87" name="Skupina 86"/>
            <p:cNvGrpSpPr/>
            <p:nvPr/>
          </p:nvGrpSpPr>
          <p:grpSpPr>
            <a:xfrm>
              <a:off x="539552" y="3933056"/>
              <a:ext cx="3600400" cy="1800200"/>
              <a:chOff x="539552" y="3933056"/>
              <a:chExt cx="3600400" cy="1800200"/>
            </a:xfrm>
          </p:grpSpPr>
          <p:grpSp>
            <p:nvGrpSpPr>
              <p:cNvPr id="21" name="Skupina 20"/>
              <p:cNvGrpSpPr/>
              <p:nvPr/>
            </p:nvGrpSpPr>
            <p:grpSpPr>
              <a:xfrm>
                <a:off x="2195736" y="3933056"/>
                <a:ext cx="180000" cy="180000"/>
                <a:chOff x="827584" y="3501008"/>
                <a:chExt cx="180000" cy="180000"/>
              </a:xfrm>
            </p:grpSpPr>
            <p:sp>
              <p:nvSpPr>
                <p:cNvPr id="12" name="Elipsa 11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9" name="Přímá spojovací čára 18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3" name="Skupina 52"/>
              <p:cNvGrpSpPr/>
              <p:nvPr/>
            </p:nvGrpSpPr>
            <p:grpSpPr>
              <a:xfrm>
                <a:off x="539552" y="3933056"/>
                <a:ext cx="3600400" cy="1800200"/>
                <a:chOff x="1835696" y="3861048"/>
                <a:chExt cx="3600400" cy="1800200"/>
              </a:xfrm>
            </p:grpSpPr>
            <p:grpSp>
              <p:nvGrpSpPr>
                <p:cNvPr id="22" name="Skupina 21"/>
                <p:cNvGrpSpPr/>
                <p:nvPr/>
              </p:nvGrpSpPr>
              <p:grpSpPr>
                <a:xfrm>
                  <a:off x="2051720" y="4005064"/>
                  <a:ext cx="648072" cy="1512096"/>
                  <a:chOff x="2051720" y="4005064"/>
                  <a:chExt cx="648072" cy="1512096"/>
                </a:xfrm>
              </p:grpSpPr>
              <p:grpSp>
                <p:nvGrpSpPr>
                  <p:cNvPr id="7" name="Skupina 6"/>
                  <p:cNvGrpSpPr/>
                  <p:nvPr/>
                </p:nvGrpSpPr>
                <p:grpSpPr>
                  <a:xfrm>
                    <a:off x="2051720" y="4005064"/>
                    <a:ext cx="648000" cy="648000"/>
                    <a:chOff x="6444208" y="3573016"/>
                    <a:chExt cx="360000" cy="360000"/>
                  </a:xfrm>
                </p:grpSpPr>
                <p:sp>
                  <p:nvSpPr>
                    <p:cNvPr id="8" name="Elipsa 7"/>
                    <p:cNvSpPr/>
                    <p:nvPr/>
                  </p:nvSpPr>
                  <p:spPr>
                    <a:xfrm>
                      <a:off x="6444208" y="3573016"/>
                      <a:ext cx="360000" cy="360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cxnSp>
                  <p:nvCxnSpPr>
                    <p:cNvPr id="9" name="Přímá spojovací čára 8"/>
                    <p:cNvCxnSpPr/>
                    <p:nvPr/>
                  </p:nvCxnSpPr>
                  <p:spPr>
                    <a:xfrm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" name="Přímá spojovací čára 9"/>
                    <p:cNvCxnSpPr/>
                    <p:nvPr/>
                  </p:nvCxnSpPr>
                  <p:spPr>
                    <a:xfrm rot="5400000"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" name="Skupina 13"/>
                  <p:cNvGrpSpPr/>
                  <p:nvPr/>
                </p:nvGrpSpPr>
                <p:grpSpPr>
                  <a:xfrm>
                    <a:off x="2051792" y="4869160"/>
                    <a:ext cx="648000" cy="648000"/>
                    <a:chOff x="6444208" y="3573016"/>
                    <a:chExt cx="360000" cy="360000"/>
                  </a:xfrm>
                </p:grpSpPr>
                <p:sp>
                  <p:nvSpPr>
                    <p:cNvPr id="15" name="Elipsa 14"/>
                    <p:cNvSpPr/>
                    <p:nvPr/>
                  </p:nvSpPr>
                  <p:spPr>
                    <a:xfrm>
                      <a:off x="6444208" y="3573016"/>
                      <a:ext cx="360000" cy="360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cxnSp>
                  <p:nvCxnSpPr>
                    <p:cNvPr id="16" name="Přímá spojovací čára 15"/>
                    <p:cNvCxnSpPr/>
                    <p:nvPr/>
                  </p:nvCxnSpPr>
                  <p:spPr>
                    <a:xfrm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" name="Přímá spojovací čára 16"/>
                    <p:cNvCxnSpPr/>
                    <p:nvPr/>
                  </p:nvCxnSpPr>
                  <p:spPr>
                    <a:xfrm rot="5400000"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3" name="Skupina 22"/>
                <p:cNvGrpSpPr/>
                <p:nvPr/>
              </p:nvGrpSpPr>
              <p:grpSpPr>
                <a:xfrm>
                  <a:off x="2987824" y="4005064"/>
                  <a:ext cx="648072" cy="1512096"/>
                  <a:chOff x="2051720" y="4005064"/>
                  <a:chExt cx="648072" cy="1512096"/>
                </a:xfrm>
              </p:grpSpPr>
              <p:grpSp>
                <p:nvGrpSpPr>
                  <p:cNvPr id="24" name="Skupina 23"/>
                  <p:cNvGrpSpPr/>
                  <p:nvPr/>
                </p:nvGrpSpPr>
                <p:grpSpPr>
                  <a:xfrm>
                    <a:off x="2051720" y="4005064"/>
                    <a:ext cx="648000" cy="648000"/>
                    <a:chOff x="6444208" y="3573016"/>
                    <a:chExt cx="360000" cy="360000"/>
                  </a:xfrm>
                </p:grpSpPr>
                <p:sp>
                  <p:nvSpPr>
                    <p:cNvPr id="29" name="Elipsa 28"/>
                    <p:cNvSpPr/>
                    <p:nvPr/>
                  </p:nvSpPr>
                  <p:spPr>
                    <a:xfrm>
                      <a:off x="6444208" y="3573016"/>
                      <a:ext cx="360000" cy="360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cxnSp>
                  <p:nvCxnSpPr>
                    <p:cNvPr id="30" name="Přímá spojovací čára 29"/>
                    <p:cNvCxnSpPr/>
                    <p:nvPr/>
                  </p:nvCxnSpPr>
                  <p:spPr>
                    <a:xfrm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Přímá spojovací čára 30"/>
                    <p:cNvCxnSpPr/>
                    <p:nvPr/>
                  </p:nvCxnSpPr>
                  <p:spPr>
                    <a:xfrm rot="5400000"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5" name="Skupina 24"/>
                  <p:cNvGrpSpPr/>
                  <p:nvPr/>
                </p:nvGrpSpPr>
                <p:grpSpPr>
                  <a:xfrm>
                    <a:off x="2051792" y="4869160"/>
                    <a:ext cx="648000" cy="648000"/>
                    <a:chOff x="6444208" y="3573016"/>
                    <a:chExt cx="360000" cy="360000"/>
                  </a:xfrm>
                </p:grpSpPr>
                <p:sp>
                  <p:nvSpPr>
                    <p:cNvPr id="26" name="Elipsa 25"/>
                    <p:cNvSpPr/>
                    <p:nvPr/>
                  </p:nvSpPr>
                  <p:spPr>
                    <a:xfrm>
                      <a:off x="6444208" y="3573016"/>
                      <a:ext cx="360000" cy="360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cxnSp>
                  <p:nvCxnSpPr>
                    <p:cNvPr id="27" name="Přímá spojovací čára 26"/>
                    <p:cNvCxnSpPr/>
                    <p:nvPr/>
                  </p:nvCxnSpPr>
                  <p:spPr>
                    <a:xfrm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Přímá spojovací čára 27"/>
                    <p:cNvCxnSpPr/>
                    <p:nvPr/>
                  </p:nvCxnSpPr>
                  <p:spPr>
                    <a:xfrm rot="5400000"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2" name="Skupina 31"/>
                <p:cNvGrpSpPr/>
                <p:nvPr/>
              </p:nvGrpSpPr>
              <p:grpSpPr>
                <a:xfrm>
                  <a:off x="3851920" y="4005064"/>
                  <a:ext cx="648072" cy="1512096"/>
                  <a:chOff x="2051720" y="4005064"/>
                  <a:chExt cx="648072" cy="1512096"/>
                </a:xfrm>
              </p:grpSpPr>
              <p:grpSp>
                <p:nvGrpSpPr>
                  <p:cNvPr id="33" name="Skupina 32"/>
                  <p:cNvGrpSpPr/>
                  <p:nvPr/>
                </p:nvGrpSpPr>
                <p:grpSpPr>
                  <a:xfrm>
                    <a:off x="2051720" y="4005064"/>
                    <a:ext cx="648000" cy="648000"/>
                    <a:chOff x="6444208" y="3573016"/>
                    <a:chExt cx="360000" cy="360000"/>
                  </a:xfrm>
                </p:grpSpPr>
                <p:sp>
                  <p:nvSpPr>
                    <p:cNvPr id="38" name="Elipsa 37"/>
                    <p:cNvSpPr/>
                    <p:nvPr/>
                  </p:nvSpPr>
                  <p:spPr>
                    <a:xfrm>
                      <a:off x="6444208" y="3573016"/>
                      <a:ext cx="360000" cy="360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cxnSp>
                  <p:nvCxnSpPr>
                    <p:cNvPr id="39" name="Přímá spojovací čára 38"/>
                    <p:cNvCxnSpPr/>
                    <p:nvPr/>
                  </p:nvCxnSpPr>
                  <p:spPr>
                    <a:xfrm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Přímá spojovací čára 39"/>
                    <p:cNvCxnSpPr/>
                    <p:nvPr/>
                  </p:nvCxnSpPr>
                  <p:spPr>
                    <a:xfrm rot="5400000"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4" name="Skupina 33"/>
                  <p:cNvGrpSpPr/>
                  <p:nvPr/>
                </p:nvGrpSpPr>
                <p:grpSpPr>
                  <a:xfrm>
                    <a:off x="2051792" y="4869160"/>
                    <a:ext cx="648000" cy="648000"/>
                    <a:chOff x="6444208" y="3573016"/>
                    <a:chExt cx="360000" cy="360000"/>
                  </a:xfrm>
                </p:grpSpPr>
                <p:sp>
                  <p:nvSpPr>
                    <p:cNvPr id="35" name="Elipsa 34"/>
                    <p:cNvSpPr/>
                    <p:nvPr/>
                  </p:nvSpPr>
                  <p:spPr>
                    <a:xfrm>
                      <a:off x="6444208" y="3573016"/>
                      <a:ext cx="360000" cy="360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cxnSp>
                  <p:nvCxnSpPr>
                    <p:cNvPr id="36" name="Přímá spojovací čára 35"/>
                    <p:cNvCxnSpPr/>
                    <p:nvPr/>
                  </p:nvCxnSpPr>
                  <p:spPr>
                    <a:xfrm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Přímá spojovací čára 36"/>
                    <p:cNvCxnSpPr/>
                    <p:nvPr/>
                  </p:nvCxnSpPr>
                  <p:spPr>
                    <a:xfrm rot="5400000"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1" name="Skupina 40"/>
                <p:cNvGrpSpPr/>
                <p:nvPr/>
              </p:nvGrpSpPr>
              <p:grpSpPr>
                <a:xfrm>
                  <a:off x="4716016" y="4005064"/>
                  <a:ext cx="648072" cy="1512096"/>
                  <a:chOff x="2051720" y="4005064"/>
                  <a:chExt cx="648072" cy="1512096"/>
                </a:xfrm>
              </p:grpSpPr>
              <p:grpSp>
                <p:nvGrpSpPr>
                  <p:cNvPr id="42" name="Skupina 41"/>
                  <p:cNvGrpSpPr/>
                  <p:nvPr/>
                </p:nvGrpSpPr>
                <p:grpSpPr>
                  <a:xfrm>
                    <a:off x="2051720" y="4005064"/>
                    <a:ext cx="648000" cy="648000"/>
                    <a:chOff x="6444208" y="3573016"/>
                    <a:chExt cx="360000" cy="360000"/>
                  </a:xfrm>
                </p:grpSpPr>
                <p:sp>
                  <p:nvSpPr>
                    <p:cNvPr id="47" name="Elipsa 46"/>
                    <p:cNvSpPr/>
                    <p:nvPr/>
                  </p:nvSpPr>
                  <p:spPr>
                    <a:xfrm>
                      <a:off x="6444208" y="3573016"/>
                      <a:ext cx="360000" cy="360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cxnSp>
                  <p:nvCxnSpPr>
                    <p:cNvPr id="48" name="Přímá spojovací čára 47"/>
                    <p:cNvCxnSpPr/>
                    <p:nvPr/>
                  </p:nvCxnSpPr>
                  <p:spPr>
                    <a:xfrm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" name="Přímá spojovací čára 48"/>
                    <p:cNvCxnSpPr/>
                    <p:nvPr/>
                  </p:nvCxnSpPr>
                  <p:spPr>
                    <a:xfrm rot="5400000"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3" name="Skupina 42"/>
                  <p:cNvGrpSpPr/>
                  <p:nvPr/>
                </p:nvGrpSpPr>
                <p:grpSpPr>
                  <a:xfrm>
                    <a:off x="2051792" y="4869160"/>
                    <a:ext cx="648000" cy="648000"/>
                    <a:chOff x="6444208" y="3573016"/>
                    <a:chExt cx="360000" cy="360000"/>
                  </a:xfrm>
                </p:grpSpPr>
                <p:sp>
                  <p:nvSpPr>
                    <p:cNvPr id="44" name="Elipsa 43"/>
                    <p:cNvSpPr/>
                    <p:nvPr/>
                  </p:nvSpPr>
                  <p:spPr>
                    <a:xfrm>
                      <a:off x="6444208" y="3573016"/>
                      <a:ext cx="360000" cy="360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cxnSp>
                  <p:nvCxnSpPr>
                    <p:cNvPr id="45" name="Přímá spojovací čára 44"/>
                    <p:cNvCxnSpPr/>
                    <p:nvPr/>
                  </p:nvCxnSpPr>
                  <p:spPr>
                    <a:xfrm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Přímá spojovací čára 45"/>
                    <p:cNvCxnSpPr/>
                    <p:nvPr/>
                  </p:nvCxnSpPr>
                  <p:spPr>
                    <a:xfrm rot="5400000"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51" name="Přímá spojovací čára 50"/>
                <p:cNvCxnSpPr/>
                <p:nvPr/>
              </p:nvCxnSpPr>
              <p:spPr>
                <a:xfrm>
                  <a:off x="1835696" y="3861048"/>
                  <a:ext cx="36004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Přímá spojovací čára 51"/>
                <p:cNvCxnSpPr/>
                <p:nvPr/>
              </p:nvCxnSpPr>
              <p:spPr>
                <a:xfrm>
                  <a:off x="1835696" y="5661248"/>
                  <a:ext cx="36004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" name="Skupina 53"/>
              <p:cNvGrpSpPr/>
              <p:nvPr/>
            </p:nvGrpSpPr>
            <p:grpSpPr>
              <a:xfrm>
                <a:off x="1475656" y="4149080"/>
                <a:ext cx="180000" cy="180000"/>
                <a:chOff x="827584" y="3501008"/>
                <a:chExt cx="180000" cy="180000"/>
              </a:xfrm>
            </p:grpSpPr>
            <p:sp>
              <p:nvSpPr>
                <p:cNvPr id="55" name="Elipsa 54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56" name="Přímá spojovací čára 55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" name="Skupina 56"/>
              <p:cNvGrpSpPr/>
              <p:nvPr/>
            </p:nvGrpSpPr>
            <p:grpSpPr>
              <a:xfrm>
                <a:off x="1547664" y="4653136"/>
                <a:ext cx="180000" cy="180000"/>
                <a:chOff x="827584" y="3501008"/>
                <a:chExt cx="180000" cy="180000"/>
              </a:xfrm>
            </p:grpSpPr>
            <p:sp>
              <p:nvSpPr>
                <p:cNvPr id="58" name="Elipsa 57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59" name="Přímá spojovací čára 58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" name="Skupina 59"/>
              <p:cNvGrpSpPr/>
              <p:nvPr/>
            </p:nvGrpSpPr>
            <p:grpSpPr>
              <a:xfrm>
                <a:off x="2411760" y="4797152"/>
                <a:ext cx="180000" cy="180000"/>
                <a:chOff x="827584" y="3501008"/>
                <a:chExt cx="180000" cy="180000"/>
              </a:xfrm>
            </p:grpSpPr>
            <p:sp>
              <p:nvSpPr>
                <p:cNvPr id="61" name="Elipsa 60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62" name="Přímá spojovací čára 61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" name="Skupina 62"/>
              <p:cNvGrpSpPr/>
              <p:nvPr/>
            </p:nvGrpSpPr>
            <p:grpSpPr>
              <a:xfrm>
                <a:off x="3203848" y="4077072"/>
                <a:ext cx="180000" cy="180000"/>
                <a:chOff x="827584" y="3501008"/>
                <a:chExt cx="180000" cy="180000"/>
              </a:xfrm>
            </p:grpSpPr>
            <p:sp>
              <p:nvSpPr>
                <p:cNvPr id="64" name="Elipsa 63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65" name="Přímá spojovací čára 64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6" name="Skupina 65"/>
              <p:cNvGrpSpPr/>
              <p:nvPr/>
            </p:nvGrpSpPr>
            <p:grpSpPr>
              <a:xfrm>
                <a:off x="3203848" y="4581128"/>
                <a:ext cx="180000" cy="180000"/>
                <a:chOff x="827584" y="3501008"/>
                <a:chExt cx="180000" cy="180000"/>
              </a:xfrm>
            </p:grpSpPr>
            <p:sp>
              <p:nvSpPr>
                <p:cNvPr id="67" name="Elipsa 66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68" name="Přímá spojovací čára 67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9" name="Skupina 68"/>
              <p:cNvGrpSpPr/>
              <p:nvPr/>
            </p:nvGrpSpPr>
            <p:grpSpPr>
              <a:xfrm>
                <a:off x="3275856" y="5445224"/>
                <a:ext cx="180000" cy="180000"/>
                <a:chOff x="827584" y="3501008"/>
                <a:chExt cx="180000" cy="180000"/>
              </a:xfrm>
            </p:grpSpPr>
            <p:sp>
              <p:nvSpPr>
                <p:cNvPr id="70" name="Elipsa 69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71" name="Přímá spojovací čára 70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Skupina 71"/>
              <p:cNvGrpSpPr/>
              <p:nvPr/>
            </p:nvGrpSpPr>
            <p:grpSpPr>
              <a:xfrm>
                <a:off x="1403648" y="5445224"/>
                <a:ext cx="180000" cy="180000"/>
                <a:chOff x="827584" y="3501008"/>
                <a:chExt cx="180000" cy="180000"/>
              </a:xfrm>
            </p:grpSpPr>
            <p:sp>
              <p:nvSpPr>
                <p:cNvPr id="73" name="Elipsa 72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74" name="Přímá spojovací čára 73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5" name="Skupina 74"/>
              <p:cNvGrpSpPr/>
              <p:nvPr/>
            </p:nvGrpSpPr>
            <p:grpSpPr>
              <a:xfrm>
                <a:off x="827584" y="4725144"/>
                <a:ext cx="180000" cy="180000"/>
                <a:chOff x="827584" y="3501008"/>
                <a:chExt cx="180000" cy="180000"/>
              </a:xfrm>
            </p:grpSpPr>
            <p:sp>
              <p:nvSpPr>
                <p:cNvPr id="76" name="Elipsa 75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77" name="Přímá spojovací čára 76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8" name="Skupina 77"/>
              <p:cNvGrpSpPr/>
              <p:nvPr/>
            </p:nvGrpSpPr>
            <p:grpSpPr>
              <a:xfrm>
                <a:off x="2411760" y="5445224"/>
                <a:ext cx="180000" cy="180000"/>
                <a:chOff x="827584" y="3501008"/>
                <a:chExt cx="180000" cy="180000"/>
              </a:xfrm>
            </p:grpSpPr>
            <p:sp>
              <p:nvSpPr>
                <p:cNvPr id="79" name="Elipsa 78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80" name="Přímá spojovací čára 79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1" name="Skupina 80"/>
              <p:cNvGrpSpPr/>
              <p:nvPr/>
            </p:nvGrpSpPr>
            <p:grpSpPr>
              <a:xfrm>
                <a:off x="3923928" y="4797152"/>
                <a:ext cx="180000" cy="180000"/>
                <a:chOff x="827584" y="3501008"/>
                <a:chExt cx="180000" cy="180000"/>
              </a:xfrm>
            </p:grpSpPr>
            <p:sp>
              <p:nvSpPr>
                <p:cNvPr id="82" name="Elipsa 81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83" name="Přímá spojovací čára 82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Skupina 83"/>
              <p:cNvGrpSpPr/>
              <p:nvPr/>
            </p:nvGrpSpPr>
            <p:grpSpPr>
              <a:xfrm>
                <a:off x="1331640" y="4869160"/>
                <a:ext cx="180000" cy="180000"/>
                <a:chOff x="827584" y="3501008"/>
                <a:chExt cx="180000" cy="180000"/>
              </a:xfrm>
            </p:grpSpPr>
            <p:sp>
              <p:nvSpPr>
                <p:cNvPr id="85" name="Elipsa 84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86" name="Přímá spojovací čára 85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65" name="Přímá spojovací šipka 164"/>
            <p:cNvCxnSpPr/>
            <p:nvPr/>
          </p:nvCxnSpPr>
          <p:spPr>
            <a:xfrm flipV="1">
              <a:off x="1619672" y="4005064"/>
              <a:ext cx="216024" cy="14401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Přímá spojovací šipka 165"/>
            <p:cNvCxnSpPr/>
            <p:nvPr/>
          </p:nvCxnSpPr>
          <p:spPr>
            <a:xfrm>
              <a:off x="2339752" y="4005064"/>
              <a:ext cx="216024" cy="7200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Přímá spojovací šipka 168"/>
            <p:cNvCxnSpPr/>
            <p:nvPr/>
          </p:nvCxnSpPr>
          <p:spPr>
            <a:xfrm>
              <a:off x="1691680" y="4797152"/>
              <a:ext cx="216024" cy="7200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Přímá spojovací šipka 173"/>
            <p:cNvCxnSpPr/>
            <p:nvPr/>
          </p:nvCxnSpPr>
          <p:spPr>
            <a:xfrm flipV="1">
              <a:off x="971600" y="4581128"/>
              <a:ext cx="216024" cy="21602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Přímá spojovací šipka 175"/>
            <p:cNvCxnSpPr/>
            <p:nvPr/>
          </p:nvCxnSpPr>
          <p:spPr>
            <a:xfrm flipV="1">
              <a:off x="1403648" y="4581128"/>
              <a:ext cx="0" cy="2880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Přímá spojovací šipka 177"/>
            <p:cNvCxnSpPr>
              <a:endCxn id="26" idx="3"/>
            </p:cNvCxnSpPr>
            <p:nvPr/>
          </p:nvCxnSpPr>
          <p:spPr>
            <a:xfrm flipV="1">
              <a:off x="1547664" y="5494271"/>
              <a:ext cx="238985" cy="2296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Přímá spojovací šipka 178"/>
            <p:cNvCxnSpPr/>
            <p:nvPr/>
          </p:nvCxnSpPr>
          <p:spPr>
            <a:xfrm flipV="1">
              <a:off x="2483768" y="4509120"/>
              <a:ext cx="0" cy="2880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Přímá spojovací šipka 181"/>
            <p:cNvCxnSpPr/>
            <p:nvPr/>
          </p:nvCxnSpPr>
          <p:spPr>
            <a:xfrm flipH="1">
              <a:off x="2987824" y="4725144"/>
              <a:ext cx="216024" cy="21602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Přímá spojovací šipka 184"/>
            <p:cNvCxnSpPr/>
            <p:nvPr/>
          </p:nvCxnSpPr>
          <p:spPr>
            <a:xfrm flipH="1" flipV="1">
              <a:off x="2411760" y="5157192"/>
              <a:ext cx="72010" cy="28803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Přímá spojovací šipka 189"/>
            <p:cNvCxnSpPr/>
            <p:nvPr/>
          </p:nvCxnSpPr>
          <p:spPr>
            <a:xfrm>
              <a:off x="3275856" y="4221088"/>
              <a:ext cx="72008" cy="2880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Přímá spojovací šipka 191"/>
            <p:cNvCxnSpPr/>
            <p:nvPr/>
          </p:nvCxnSpPr>
          <p:spPr>
            <a:xfrm flipH="1">
              <a:off x="3563888" y="4869160"/>
              <a:ext cx="36004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Přímá spojovací šipka 193"/>
            <p:cNvCxnSpPr/>
            <p:nvPr/>
          </p:nvCxnSpPr>
          <p:spPr>
            <a:xfrm flipH="1" flipV="1">
              <a:off x="3275856" y="5085184"/>
              <a:ext cx="72008" cy="36004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7" name="Přímá spojovací šipka 206"/>
          <p:cNvCxnSpPr/>
          <p:nvPr/>
        </p:nvCxnSpPr>
        <p:spPr>
          <a:xfrm>
            <a:off x="8100392" y="5301208"/>
            <a:ext cx="37803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Skupina 213"/>
          <p:cNvGrpSpPr/>
          <p:nvPr/>
        </p:nvGrpSpPr>
        <p:grpSpPr>
          <a:xfrm>
            <a:off x="4572000" y="4365104"/>
            <a:ext cx="3600400" cy="1800200"/>
            <a:chOff x="4788024" y="3933056"/>
            <a:chExt cx="3600400" cy="1800200"/>
          </a:xfrm>
        </p:grpSpPr>
        <p:grpSp>
          <p:nvGrpSpPr>
            <p:cNvPr id="88" name="Skupina 87"/>
            <p:cNvGrpSpPr/>
            <p:nvPr/>
          </p:nvGrpSpPr>
          <p:grpSpPr>
            <a:xfrm>
              <a:off x="4788024" y="3933056"/>
              <a:ext cx="3600400" cy="1800200"/>
              <a:chOff x="539552" y="3933056"/>
              <a:chExt cx="3600400" cy="1800200"/>
            </a:xfrm>
          </p:grpSpPr>
          <p:grpSp>
            <p:nvGrpSpPr>
              <p:cNvPr id="89" name="Skupina 88"/>
              <p:cNvGrpSpPr/>
              <p:nvPr/>
            </p:nvGrpSpPr>
            <p:grpSpPr>
              <a:xfrm>
                <a:off x="2195736" y="3933056"/>
                <a:ext cx="180000" cy="180000"/>
                <a:chOff x="827584" y="3501008"/>
                <a:chExt cx="180000" cy="180000"/>
              </a:xfrm>
            </p:grpSpPr>
            <p:sp>
              <p:nvSpPr>
                <p:cNvPr id="162" name="Elipsa 161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63" name="Přímá spojovací čára 162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0" name="Skupina 89"/>
              <p:cNvGrpSpPr/>
              <p:nvPr/>
            </p:nvGrpSpPr>
            <p:grpSpPr>
              <a:xfrm>
                <a:off x="539552" y="3933056"/>
                <a:ext cx="3600400" cy="1800200"/>
                <a:chOff x="1835696" y="3861048"/>
                <a:chExt cx="3600400" cy="1800200"/>
              </a:xfrm>
            </p:grpSpPr>
            <p:grpSp>
              <p:nvGrpSpPr>
                <p:cNvPr id="124" name="Skupina 123"/>
                <p:cNvGrpSpPr/>
                <p:nvPr/>
              </p:nvGrpSpPr>
              <p:grpSpPr>
                <a:xfrm>
                  <a:off x="2051720" y="4005064"/>
                  <a:ext cx="648072" cy="1512096"/>
                  <a:chOff x="2051720" y="4005064"/>
                  <a:chExt cx="648072" cy="1512096"/>
                </a:xfrm>
              </p:grpSpPr>
              <p:grpSp>
                <p:nvGrpSpPr>
                  <p:cNvPr id="154" name="Skupina 153"/>
                  <p:cNvGrpSpPr/>
                  <p:nvPr/>
                </p:nvGrpSpPr>
                <p:grpSpPr>
                  <a:xfrm>
                    <a:off x="2051720" y="4005064"/>
                    <a:ext cx="648000" cy="648000"/>
                    <a:chOff x="6444208" y="3573016"/>
                    <a:chExt cx="360000" cy="360000"/>
                  </a:xfrm>
                </p:grpSpPr>
                <p:sp>
                  <p:nvSpPr>
                    <p:cNvPr id="159" name="Elipsa 158"/>
                    <p:cNvSpPr/>
                    <p:nvPr/>
                  </p:nvSpPr>
                  <p:spPr>
                    <a:xfrm>
                      <a:off x="6444208" y="3573016"/>
                      <a:ext cx="360000" cy="360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cxnSp>
                  <p:nvCxnSpPr>
                    <p:cNvPr id="160" name="Přímá spojovací čára 159"/>
                    <p:cNvCxnSpPr/>
                    <p:nvPr/>
                  </p:nvCxnSpPr>
                  <p:spPr>
                    <a:xfrm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Přímá spojovací čára 160"/>
                    <p:cNvCxnSpPr/>
                    <p:nvPr/>
                  </p:nvCxnSpPr>
                  <p:spPr>
                    <a:xfrm rot="5400000"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5" name="Skupina 154"/>
                  <p:cNvGrpSpPr/>
                  <p:nvPr/>
                </p:nvGrpSpPr>
                <p:grpSpPr>
                  <a:xfrm>
                    <a:off x="2051792" y="4869160"/>
                    <a:ext cx="648000" cy="648000"/>
                    <a:chOff x="6444208" y="3573016"/>
                    <a:chExt cx="360000" cy="360000"/>
                  </a:xfrm>
                </p:grpSpPr>
                <p:sp>
                  <p:nvSpPr>
                    <p:cNvPr id="156" name="Elipsa 155"/>
                    <p:cNvSpPr/>
                    <p:nvPr/>
                  </p:nvSpPr>
                  <p:spPr>
                    <a:xfrm>
                      <a:off x="6444208" y="3573016"/>
                      <a:ext cx="360000" cy="360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cxnSp>
                  <p:nvCxnSpPr>
                    <p:cNvPr id="157" name="Přímá spojovací čára 156"/>
                    <p:cNvCxnSpPr/>
                    <p:nvPr/>
                  </p:nvCxnSpPr>
                  <p:spPr>
                    <a:xfrm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Přímá spojovací čára 157"/>
                    <p:cNvCxnSpPr/>
                    <p:nvPr/>
                  </p:nvCxnSpPr>
                  <p:spPr>
                    <a:xfrm rot="5400000"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25" name="Skupina 124"/>
                <p:cNvGrpSpPr/>
                <p:nvPr/>
              </p:nvGrpSpPr>
              <p:grpSpPr>
                <a:xfrm>
                  <a:off x="2987824" y="4005064"/>
                  <a:ext cx="648072" cy="1512096"/>
                  <a:chOff x="2051720" y="4005064"/>
                  <a:chExt cx="648072" cy="1512096"/>
                </a:xfrm>
              </p:grpSpPr>
              <p:grpSp>
                <p:nvGrpSpPr>
                  <p:cNvPr id="146" name="Skupina 145"/>
                  <p:cNvGrpSpPr/>
                  <p:nvPr/>
                </p:nvGrpSpPr>
                <p:grpSpPr>
                  <a:xfrm>
                    <a:off x="2051720" y="4005064"/>
                    <a:ext cx="648000" cy="648000"/>
                    <a:chOff x="6444208" y="3573016"/>
                    <a:chExt cx="360000" cy="360000"/>
                  </a:xfrm>
                </p:grpSpPr>
                <p:sp>
                  <p:nvSpPr>
                    <p:cNvPr id="151" name="Elipsa 150"/>
                    <p:cNvSpPr/>
                    <p:nvPr/>
                  </p:nvSpPr>
                  <p:spPr>
                    <a:xfrm>
                      <a:off x="6444208" y="3573016"/>
                      <a:ext cx="360000" cy="360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cxnSp>
                  <p:nvCxnSpPr>
                    <p:cNvPr id="152" name="Přímá spojovací čára 151"/>
                    <p:cNvCxnSpPr/>
                    <p:nvPr/>
                  </p:nvCxnSpPr>
                  <p:spPr>
                    <a:xfrm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" name="Přímá spojovací čára 152"/>
                    <p:cNvCxnSpPr/>
                    <p:nvPr/>
                  </p:nvCxnSpPr>
                  <p:spPr>
                    <a:xfrm rot="5400000"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7" name="Skupina 146"/>
                  <p:cNvGrpSpPr/>
                  <p:nvPr/>
                </p:nvGrpSpPr>
                <p:grpSpPr>
                  <a:xfrm>
                    <a:off x="2051792" y="4869160"/>
                    <a:ext cx="648000" cy="648000"/>
                    <a:chOff x="6444208" y="3573016"/>
                    <a:chExt cx="360000" cy="360000"/>
                  </a:xfrm>
                </p:grpSpPr>
                <p:sp>
                  <p:nvSpPr>
                    <p:cNvPr id="148" name="Elipsa 147"/>
                    <p:cNvSpPr/>
                    <p:nvPr/>
                  </p:nvSpPr>
                  <p:spPr>
                    <a:xfrm>
                      <a:off x="6444208" y="3573016"/>
                      <a:ext cx="360000" cy="360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cxnSp>
                  <p:nvCxnSpPr>
                    <p:cNvPr id="149" name="Přímá spojovací čára 148"/>
                    <p:cNvCxnSpPr/>
                    <p:nvPr/>
                  </p:nvCxnSpPr>
                  <p:spPr>
                    <a:xfrm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Přímá spojovací čára 149"/>
                    <p:cNvCxnSpPr/>
                    <p:nvPr/>
                  </p:nvCxnSpPr>
                  <p:spPr>
                    <a:xfrm rot="5400000"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26" name="Skupina 125"/>
                <p:cNvGrpSpPr/>
                <p:nvPr/>
              </p:nvGrpSpPr>
              <p:grpSpPr>
                <a:xfrm>
                  <a:off x="3851920" y="4005064"/>
                  <a:ext cx="648072" cy="1512096"/>
                  <a:chOff x="2051720" y="4005064"/>
                  <a:chExt cx="648072" cy="1512096"/>
                </a:xfrm>
              </p:grpSpPr>
              <p:grpSp>
                <p:nvGrpSpPr>
                  <p:cNvPr id="138" name="Skupina 137"/>
                  <p:cNvGrpSpPr/>
                  <p:nvPr/>
                </p:nvGrpSpPr>
                <p:grpSpPr>
                  <a:xfrm>
                    <a:off x="2051720" y="4005064"/>
                    <a:ext cx="648000" cy="648000"/>
                    <a:chOff x="6444208" y="3573016"/>
                    <a:chExt cx="360000" cy="360000"/>
                  </a:xfrm>
                </p:grpSpPr>
                <p:sp>
                  <p:nvSpPr>
                    <p:cNvPr id="143" name="Elipsa 142"/>
                    <p:cNvSpPr/>
                    <p:nvPr/>
                  </p:nvSpPr>
                  <p:spPr>
                    <a:xfrm>
                      <a:off x="6444208" y="3573016"/>
                      <a:ext cx="360000" cy="360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cxnSp>
                  <p:nvCxnSpPr>
                    <p:cNvPr id="144" name="Přímá spojovací čára 143"/>
                    <p:cNvCxnSpPr/>
                    <p:nvPr/>
                  </p:nvCxnSpPr>
                  <p:spPr>
                    <a:xfrm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" name="Přímá spojovací čára 144"/>
                    <p:cNvCxnSpPr/>
                    <p:nvPr/>
                  </p:nvCxnSpPr>
                  <p:spPr>
                    <a:xfrm rot="5400000"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Skupina 138"/>
                  <p:cNvGrpSpPr/>
                  <p:nvPr/>
                </p:nvGrpSpPr>
                <p:grpSpPr>
                  <a:xfrm>
                    <a:off x="2051792" y="4869160"/>
                    <a:ext cx="648000" cy="648000"/>
                    <a:chOff x="6444208" y="3573016"/>
                    <a:chExt cx="360000" cy="360000"/>
                  </a:xfrm>
                </p:grpSpPr>
                <p:sp>
                  <p:nvSpPr>
                    <p:cNvPr id="140" name="Elipsa 139"/>
                    <p:cNvSpPr/>
                    <p:nvPr/>
                  </p:nvSpPr>
                  <p:spPr>
                    <a:xfrm>
                      <a:off x="6444208" y="3573016"/>
                      <a:ext cx="360000" cy="360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cxnSp>
                  <p:nvCxnSpPr>
                    <p:cNvPr id="141" name="Přímá spojovací čára 140"/>
                    <p:cNvCxnSpPr/>
                    <p:nvPr/>
                  </p:nvCxnSpPr>
                  <p:spPr>
                    <a:xfrm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" name="Přímá spojovací čára 141"/>
                    <p:cNvCxnSpPr/>
                    <p:nvPr/>
                  </p:nvCxnSpPr>
                  <p:spPr>
                    <a:xfrm rot="5400000"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27" name="Skupina 126"/>
                <p:cNvGrpSpPr/>
                <p:nvPr/>
              </p:nvGrpSpPr>
              <p:grpSpPr>
                <a:xfrm>
                  <a:off x="4716016" y="4005064"/>
                  <a:ext cx="648072" cy="1512096"/>
                  <a:chOff x="2051720" y="4005064"/>
                  <a:chExt cx="648072" cy="1512096"/>
                </a:xfrm>
              </p:grpSpPr>
              <p:grpSp>
                <p:nvGrpSpPr>
                  <p:cNvPr id="130" name="Skupina 129"/>
                  <p:cNvGrpSpPr/>
                  <p:nvPr/>
                </p:nvGrpSpPr>
                <p:grpSpPr>
                  <a:xfrm>
                    <a:off x="2051720" y="4005064"/>
                    <a:ext cx="648000" cy="648000"/>
                    <a:chOff x="6444208" y="3573016"/>
                    <a:chExt cx="360000" cy="360000"/>
                  </a:xfrm>
                </p:grpSpPr>
                <p:sp>
                  <p:nvSpPr>
                    <p:cNvPr id="135" name="Elipsa 134"/>
                    <p:cNvSpPr/>
                    <p:nvPr/>
                  </p:nvSpPr>
                  <p:spPr>
                    <a:xfrm>
                      <a:off x="6444208" y="3573016"/>
                      <a:ext cx="360000" cy="360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cxnSp>
                  <p:nvCxnSpPr>
                    <p:cNvPr id="136" name="Přímá spojovací čára 135"/>
                    <p:cNvCxnSpPr/>
                    <p:nvPr/>
                  </p:nvCxnSpPr>
                  <p:spPr>
                    <a:xfrm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" name="Přímá spojovací čára 136"/>
                    <p:cNvCxnSpPr/>
                    <p:nvPr/>
                  </p:nvCxnSpPr>
                  <p:spPr>
                    <a:xfrm rot="5400000"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1" name="Skupina 130"/>
                  <p:cNvGrpSpPr/>
                  <p:nvPr/>
                </p:nvGrpSpPr>
                <p:grpSpPr>
                  <a:xfrm>
                    <a:off x="2051792" y="4869160"/>
                    <a:ext cx="648000" cy="648000"/>
                    <a:chOff x="6444208" y="3573016"/>
                    <a:chExt cx="360000" cy="360000"/>
                  </a:xfrm>
                </p:grpSpPr>
                <p:sp>
                  <p:nvSpPr>
                    <p:cNvPr id="132" name="Elipsa 131"/>
                    <p:cNvSpPr/>
                    <p:nvPr/>
                  </p:nvSpPr>
                  <p:spPr>
                    <a:xfrm>
                      <a:off x="6444208" y="3573016"/>
                      <a:ext cx="360000" cy="360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cxnSp>
                  <p:nvCxnSpPr>
                    <p:cNvPr id="133" name="Přímá spojovací čára 132"/>
                    <p:cNvCxnSpPr/>
                    <p:nvPr/>
                  </p:nvCxnSpPr>
                  <p:spPr>
                    <a:xfrm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Přímá spojovací čára 133"/>
                    <p:cNvCxnSpPr/>
                    <p:nvPr/>
                  </p:nvCxnSpPr>
                  <p:spPr>
                    <a:xfrm rot="5400000">
                      <a:off x="6541616" y="3767832"/>
                      <a:ext cx="144000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128" name="Přímá spojovací čára 127"/>
                <p:cNvCxnSpPr/>
                <p:nvPr/>
              </p:nvCxnSpPr>
              <p:spPr>
                <a:xfrm>
                  <a:off x="1835696" y="3861048"/>
                  <a:ext cx="36004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Přímá spojovací čára 128"/>
                <p:cNvCxnSpPr/>
                <p:nvPr/>
              </p:nvCxnSpPr>
              <p:spPr>
                <a:xfrm>
                  <a:off x="1835696" y="5661248"/>
                  <a:ext cx="36004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" name="Skupina 90"/>
              <p:cNvGrpSpPr/>
              <p:nvPr/>
            </p:nvGrpSpPr>
            <p:grpSpPr>
              <a:xfrm>
                <a:off x="1475656" y="4149080"/>
                <a:ext cx="180000" cy="180000"/>
                <a:chOff x="827584" y="3501008"/>
                <a:chExt cx="180000" cy="180000"/>
              </a:xfrm>
            </p:grpSpPr>
            <p:sp>
              <p:nvSpPr>
                <p:cNvPr id="122" name="Elipsa 121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23" name="Přímá spojovací čára 122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Skupina 91"/>
              <p:cNvGrpSpPr/>
              <p:nvPr/>
            </p:nvGrpSpPr>
            <p:grpSpPr>
              <a:xfrm>
                <a:off x="1547664" y="4653136"/>
                <a:ext cx="180000" cy="180000"/>
                <a:chOff x="827584" y="3501008"/>
                <a:chExt cx="180000" cy="180000"/>
              </a:xfrm>
            </p:grpSpPr>
            <p:sp>
              <p:nvSpPr>
                <p:cNvPr id="120" name="Elipsa 119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21" name="Přímá spojovací čára 120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3" name="Skupina 92"/>
              <p:cNvGrpSpPr/>
              <p:nvPr/>
            </p:nvGrpSpPr>
            <p:grpSpPr>
              <a:xfrm>
                <a:off x="2411760" y="4797152"/>
                <a:ext cx="180000" cy="180000"/>
                <a:chOff x="827584" y="3501008"/>
                <a:chExt cx="180000" cy="180000"/>
              </a:xfrm>
            </p:grpSpPr>
            <p:sp>
              <p:nvSpPr>
                <p:cNvPr id="118" name="Elipsa 117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19" name="Přímá spojovací čára 118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" name="Skupina 93"/>
              <p:cNvGrpSpPr/>
              <p:nvPr/>
            </p:nvGrpSpPr>
            <p:grpSpPr>
              <a:xfrm>
                <a:off x="3203848" y="4077072"/>
                <a:ext cx="180000" cy="180000"/>
                <a:chOff x="827584" y="3501008"/>
                <a:chExt cx="180000" cy="180000"/>
              </a:xfrm>
            </p:grpSpPr>
            <p:sp>
              <p:nvSpPr>
                <p:cNvPr id="116" name="Elipsa 115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17" name="Přímá spojovací čára 116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" name="Skupina 94"/>
              <p:cNvGrpSpPr/>
              <p:nvPr/>
            </p:nvGrpSpPr>
            <p:grpSpPr>
              <a:xfrm>
                <a:off x="3203848" y="4581128"/>
                <a:ext cx="180000" cy="180000"/>
                <a:chOff x="827584" y="3501008"/>
                <a:chExt cx="180000" cy="180000"/>
              </a:xfrm>
            </p:grpSpPr>
            <p:sp>
              <p:nvSpPr>
                <p:cNvPr id="114" name="Elipsa 113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15" name="Přímá spojovací čára 114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Skupina 95"/>
              <p:cNvGrpSpPr/>
              <p:nvPr/>
            </p:nvGrpSpPr>
            <p:grpSpPr>
              <a:xfrm>
                <a:off x="3275856" y="5445224"/>
                <a:ext cx="180000" cy="180000"/>
                <a:chOff x="827584" y="3501008"/>
                <a:chExt cx="180000" cy="180000"/>
              </a:xfrm>
            </p:grpSpPr>
            <p:sp>
              <p:nvSpPr>
                <p:cNvPr id="112" name="Elipsa 111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13" name="Přímá spojovací čára 112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7" name="Skupina 96"/>
              <p:cNvGrpSpPr/>
              <p:nvPr/>
            </p:nvGrpSpPr>
            <p:grpSpPr>
              <a:xfrm>
                <a:off x="1403648" y="5445224"/>
                <a:ext cx="180000" cy="180000"/>
                <a:chOff x="827584" y="3501008"/>
                <a:chExt cx="180000" cy="180000"/>
              </a:xfrm>
            </p:grpSpPr>
            <p:sp>
              <p:nvSpPr>
                <p:cNvPr id="110" name="Elipsa 109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11" name="Přímá spojovací čára 110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8" name="Skupina 97"/>
              <p:cNvGrpSpPr/>
              <p:nvPr/>
            </p:nvGrpSpPr>
            <p:grpSpPr>
              <a:xfrm>
                <a:off x="827584" y="4725144"/>
                <a:ext cx="180000" cy="180000"/>
                <a:chOff x="827584" y="3501008"/>
                <a:chExt cx="180000" cy="180000"/>
              </a:xfrm>
            </p:grpSpPr>
            <p:sp>
              <p:nvSpPr>
                <p:cNvPr id="108" name="Elipsa 107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09" name="Přímá spojovací čára 108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9" name="Skupina 98"/>
              <p:cNvGrpSpPr/>
              <p:nvPr/>
            </p:nvGrpSpPr>
            <p:grpSpPr>
              <a:xfrm>
                <a:off x="2411760" y="5445224"/>
                <a:ext cx="180000" cy="180000"/>
                <a:chOff x="827584" y="3501008"/>
                <a:chExt cx="180000" cy="180000"/>
              </a:xfrm>
            </p:grpSpPr>
            <p:sp>
              <p:nvSpPr>
                <p:cNvPr id="106" name="Elipsa 105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07" name="Přímá spojovací čára 106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0" name="Skupina 99"/>
              <p:cNvGrpSpPr/>
              <p:nvPr/>
            </p:nvGrpSpPr>
            <p:grpSpPr>
              <a:xfrm>
                <a:off x="3923928" y="4797152"/>
                <a:ext cx="180000" cy="180000"/>
                <a:chOff x="827584" y="3501008"/>
                <a:chExt cx="180000" cy="180000"/>
              </a:xfrm>
            </p:grpSpPr>
            <p:sp>
              <p:nvSpPr>
                <p:cNvPr id="104" name="Elipsa 103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05" name="Přímá spojovací čára 104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1" name="Skupina 100"/>
              <p:cNvGrpSpPr/>
              <p:nvPr/>
            </p:nvGrpSpPr>
            <p:grpSpPr>
              <a:xfrm>
                <a:off x="1331640" y="4869160"/>
                <a:ext cx="180000" cy="180000"/>
                <a:chOff x="827584" y="3501008"/>
                <a:chExt cx="180000" cy="180000"/>
              </a:xfrm>
            </p:grpSpPr>
            <p:sp>
              <p:nvSpPr>
                <p:cNvPr id="102" name="Elipsa 101"/>
                <p:cNvSpPr/>
                <p:nvPr/>
              </p:nvSpPr>
              <p:spPr>
                <a:xfrm>
                  <a:off x="827584" y="3501008"/>
                  <a:ext cx="180000" cy="180000"/>
                </a:xfrm>
                <a:prstGeom prst="ellips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03" name="Přímá spojovací čára 102"/>
                <p:cNvCxnSpPr/>
                <p:nvPr/>
              </p:nvCxnSpPr>
              <p:spPr>
                <a:xfrm>
                  <a:off x="850900" y="3578308"/>
                  <a:ext cx="10800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96" name="Přímá spojovací šipka 195"/>
            <p:cNvCxnSpPr/>
            <p:nvPr/>
          </p:nvCxnSpPr>
          <p:spPr>
            <a:xfrm>
              <a:off x="5220072" y="4797152"/>
              <a:ext cx="37803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Přímá spojovací šipka 198"/>
            <p:cNvCxnSpPr/>
            <p:nvPr/>
          </p:nvCxnSpPr>
          <p:spPr>
            <a:xfrm>
              <a:off x="5724128" y="4941168"/>
              <a:ext cx="37803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Přímá spojovací šipka 199"/>
            <p:cNvCxnSpPr/>
            <p:nvPr/>
          </p:nvCxnSpPr>
          <p:spPr>
            <a:xfrm>
              <a:off x="5796136" y="5542632"/>
              <a:ext cx="37803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Přímá spojovací šipka 200"/>
            <p:cNvCxnSpPr/>
            <p:nvPr/>
          </p:nvCxnSpPr>
          <p:spPr>
            <a:xfrm>
              <a:off x="5868144" y="4233788"/>
              <a:ext cx="37803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Přímá spojovací šipka 201"/>
            <p:cNvCxnSpPr/>
            <p:nvPr/>
          </p:nvCxnSpPr>
          <p:spPr>
            <a:xfrm>
              <a:off x="6588224" y="4005064"/>
              <a:ext cx="37803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Přímá spojovací šipka 202"/>
            <p:cNvCxnSpPr/>
            <p:nvPr/>
          </p:nvCxnSpPr>
          <p:spPr>
            <a:xfrm>
              <a:off x="7596336" y="4149080"/>
              <a:ext cx="37803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Přímá spojovací šipka 203"/>
            <p:cNvCxnSpPr/>
            <p:nvPr/>
          </p:nvCxnSpPr>
          <p:spPr>
            <a:xfrm>
              <a:off x="7596336" y="4653136"/>
              <a:ext cx="37803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Přímá spojovací šipka 204"/>
            <p:cNvCxnSpPr/>
            <p:nvPr/>
          </p:nvCxnSpPr>
          <p:spPr>
            <a:xfrm>
              <a:off x="5940152" y="4725144"/>
              <a:ext cx="37803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Přímá spojovací šipka 205"/>
            <p:cNvCxnSpPr/>
            <p:nvPr/>
          </p:nvCxnSpPr>
          <p:spPr>
            <a:xfrm>
              <a:off x="6804248" y="4869160"/>
              <a:ext cx="37803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Přímá spojovací šipka 207"/>
            <p:cNvCxnSpPr/>
            <p:nvPr/>
          </p:nvCxnSpPr>
          <p:spPr>
            <a:xfrm>
              <a:off x="7668344" y="5517232"/>
              <a:ext cx="37803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Přímá spojovací šipka 208"/>
            <p:cNvCxnSpPr/>
            <p:nvPr/>
          </p:nvCxnSpPr>
          <p:spPr>
            <a:xfrm>
              <a:off x="6804248" y="5517232"/>
              <a:ext cx="37803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0" name="Skupina 209"/>
          <p:cNvGrpSpPr/>
          <p:nvPr/>
        </p:nvGrpSpPr>
        <p:grpSpPr>
          <a:xfrm>
            <a:off x="8604448" y="5085224"/>
            <a:ext cx="360000" cy="360000"/>
            <a:chOff x="6444208" y="3573016"/>
            <a:chExt cx="360000" cy="360000"/>
          </a:xfrm>
        </p:grpSpPr>
        <p:sp>
          <p:nvSpPr>
            <p:cNvPr id="211" name="Elipsa 210"/>
            <p:cNvSpPr/>
            <p:nvPr/>
          </p:nvSpPr>
          <p:spPr>
            <a:xfrm>
              <a:off x="6444208" y="3573016"/>
              <a:ext cx="360000" cy="360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12" name="Přímá spojovací čára 211"/>
            <p:cNvCxnSpPr/>
            <p:nvPr/>
          </p:nvCxnSpPr>
          <p:spPr>
            <a:xfrm>
              <a:off x="6541616" y="3767832"/>
              <a:ext cx="144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Přímá spojovací čára 212"/>
            <p:cNvCxnSpPr/>
            <p:nvPr/>
          </p:nvCxnSpPr>
          <p:spPr>
            <a:xfrm rot="5400000">
              <a:off x="6541616" y="3767832"/>
              <a:ext cx="144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" name="Skupina 18"/>
          <p:cNvGrpSpPr/>
          <p:nvPr/>
        </p:nvGrpSpPr>
        <p:grpSpPr>
          <a:xfrm>
            <a:off x="4211960" y="5085224"/>
            <a:ext cx="360000" cy="360000"/>
            <a:chOff x="3851920" y="2996952"/>
            <a:chExt cx="936104" cy="936104"/>
          </a:xfrm>
          <a:solidFill>
            <a:srgbClr val="24829F"/>
          </a:solidFill>
        </p:grpSpPr>
        <p:sp>
          <p:nvSpPr>
            <p:cNvPr id="216" name="Elipsa 215"/>
            <p:cNvSpPr/>
            <p:nvPr/>
          </p:nvSpPr>
          <p:spPr>
            <a:xfrm>
              <a:off x="3851920" y="2996952"/>
              <a:ext cx="936104" cy="93610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17" name="Přímá spojovací čára 216"/>
            <p:cNvCxnSpPr/>
            <p:nvPr/>
          </p:nvCxnSpPr>
          <p:spPr>
            <a:xfrm rot="5400000">
              <a:off x="4305176" y="3306192"/>
              <a:ext cx="0" cy="288032"/>
            </a:xfrm>
            <a:prstGeom prst="line">
              <a:avLst/>
            </a:prstGeom>
            <a:grpFill/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-1000" contrast="3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Elipsa 267"/>
          <p:cNvSpPr/>
          <p:nvPr/>
        </p:nvSpPr>
        <p:spPr>
          <a:xfrm>
            <a:off x="5292080" y="2132856"/>
            <a:ext cx="2088232" cy="2016224"/>
          </a:xfrm>
          <a:prstGeom prst="ellipse">
            <a:avLst/>
          </a:prstGeom>
          <a:gradFill flip="none" rotWithShape="1">
            <a:gsLst>
              <a:gs pos="34000">
                <a:srgbClr val="FFFF00"/>
              </a:gs>
              <a:gs pos="50000">
                <a:schemeClr val="bg2">
                  <a:lumMod val="75000"/>
                  <a:alpha val="48000"/>
                </a:schemeClr>
              </a:gs>
              <a:gs pos="100000">
                <a:schemeClr val="bg2">
                  <a:lumMod val="9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632848" cy="1143000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ELEKTRICKÝ PROUD V KAPALINÁCH</a:t>
            </a:r>
            <a:endParaRPr lang="fr-FR" sz="4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763688" y="1124744"/>
            <a:ext cx="6984776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cs-CZ" sz="2800" dirty="0" smtClean="0"/>
              <a:t>Je tvořen usměrněným pohybem kationtů a aniontů.</a:t>
            </a:r>
          </a:p>
        </p:txBody>
      </p:sp>
      <p:grpSp>
        <p:nvGrpSpPr>
          <p:cNvPr id="269" name="Skupina 268"/>
          <p:cNvGrpSpPr/>
          <p:nvPr/>
        </p:nvGrpSpPr>
        <p:grpSpPr>
          <a:xfrm>
            <a:off x="2771800" y="2492896"/>
            <a:ext cx="4271708" cy="3672408"/>
            <a:chOff x="2771800" y="2132856"/>
            <a:chExt cx="4271708" cy="3672408"/>
          </a:xfrm>
        </p:grpSpPr>
        <p:grpSp>
          <p:nvGrpSpPr>
            <p:cNvPr id="195" name="Skupina 194"/>
            <p:cNvGrpSpPr/>
            <p:nvPr/>
          </p:nvGrpSpPr>
          <p:grpSpPr>
            <a:xfrm>
              <a:off x="2771800" y="4221088"/>
              <a:ext cx="4176464" cy="1584176"/>
              <a:chOff x="2771800" y="4221088"/>
              <a:chExt cx="4176464" cy="1584176"/>
            </a:xfrm>
          </p:grpSpPr>
          <p:sp>
            <p:nvSpPr>
              <p:cNvPr id="191" name="Zaoblený obdélník 190"/>
              <p:cNvSpPr/>
              <p:nvPr/>
            </p:nvSpPr>
            <p:spPr>
              <a:xfrm>
                <a:off x="2771800" y="4509120"/>
                <a:ext cx="4176464" cy="1296144"/>
              </a:xfrm>
              <a:prstGeom prst="round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3" name="Obdélník 192"/>
              <p:cNvSpPr/>
              <p:nvPr/>
            </p:nvSpPr>
            <p:spPr>
              <a:xfrm>
                <a:off x="2772264" y="4221088"/>
                <a:ext cx="4176000" cy="43204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97" name="Obdélník 196"/>
            <p:cNvSpPr/>
            <p:nvPr/>
          </p:nvSpPr>
          <p:spPr>
            <a:xfrm>
              <a:off x="3419872" y="3933056"/>
              <a:ext cx="216024" cy="1440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8" name="Obdélník 197"/>
            <p:cNvSpPr/>
            <p:nvPr/>
          </p:nvSpPr>
          <p:spPr>
            <a:xfrm>
              <a:off x="5940152" y="3933056"/>
              <a:ext cx="216024" cy="1440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10" name="Skupina 209"/>
            <p:cNvGrpSpPr/>
            <p:nvPr/>
          </p:nvGrpSpPr>
          <p:grpSpPr>
            <a:xfrm>
              <a:off x="4788024" y="4869160"/>
              <a:ext cx="360000" cy="360000"/>
              <a:chOff x="6444208" y="3573016"/>
              <a:chExt cx="360000" cy="360000"/>
            </a:xfrm>
          </p:grpSpPr>
          <p:sp>
            <p:nvSpPr>
              <p:cNvPr id="214" name="Elipsa 213"/>
              <p:cNvSpPr/>
              <p:nvPr/>
            </p:nvSpPr>
            <p:spPr>
              <a:xfrm>
                <a:off x="6444208" y="3573016"/>
                <a:ext cx="360000" cy="3600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path path="circle">
                  <a:fillToRect l="100000" b="100000"/>
                </a:path>
                <a:tileRect t="-100000" r="-10000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15" name="Přímá spojovací čára 214"/>
              <p:cNvCxnSpPr/>
              <p:nvPr/>
            </p:nvCxnSpPr>
            <p:spPr>
              <a:xfrm>
                <a:off x="6541616" y="3767832"/>
                <a:ext cx="1440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Přímá spojovací čára 217"/>
              <p:cNvCxnSpPr/>
              <p:nvPr/>
            </p:nvCxnSpPr>
            <p:spPr>
              <a:xfrm rot="5400000">
                <a:off x="6541616" y="3767832"/>
                <a:ext cx="1440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9" name="Skupina 18"/>
            <p:cNvGrpSpPr/>
            <p:nvPr/>
          </p:nvGrpSpPr>
          <p:grpSpPr>
            <a:xfrm>
              <a:off x="4355976" y="4725144"/>
              <a:ext cx="360000" cy="360000"/>
              <a:chOff x="3851920" y="2996952"/>
              <a:chExt cx="936104" cy="936104"/>
            </a:xfrm>
            <a:solidFill>
              <a:srgbClr val="24829F"/>
            </a:solidFill>
          </p:grpSpPr>
          <p:sp>
            <p:nvSpPr>
              <p:cNvPr id="220" name="Elipsa 219"/>
              <p:cNvSpPr/>
              <p:nvPr/>
            </p:nvSpPr>
            <p:spPr>
              <a:xfrm>
                <a:off x="3851920" y="2996952"/>
                <a:ext cx="936104" cy="936104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21" name="Přímá spojovací čára 220"/>
              <p:cNvCxnSpPr/>
              <p:nvPr/>
            </p:nvCxnSpPr>
            <p:spPr>
              <a:xfrm rot="5400000">
                <a:off x="4305176" y="3306192"/>
                <a:ext cx="0" cy="288032"/>
              </a:xfrm>
              <a:prstGeom prst="line">
                <a:avLst/>
              </a:prstGeom>
              <a:grpFill/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2" name="Přímá spojovací šipka 221"/>
            <p:cNvCxnSpPr/>
            <p:nvPr/>
          </p:nvCxnSpPr>
          <p:spPr>
            <a:xfrm>
              <a:off x="5156572" y="5059784"/>
              <a:ext cx="37803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Přímá spojovací šipka 222"/>
            <p:cNvCxnSpPr/>
            <p:nvPr/>
          </p:nvCxnSpPr>
          <p:spPr>
            <a:xfrm flipH="1">
              <a:off x="3995936" y="4903068"/>
              <a:ext cx="37803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Přímá spojovací čára 224"/>
            <p:cNvCxnSpPr/>
            <p:nvPr/>
          </p:nvCxnSpPr>
          <p:spPr>
            <a:xfrm>
              <a:off x="3517280" y="3717032"/>
              <a:ext cx="0" cy="2160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Přímá spojovací čára 225"/>
            <p:cNvCxnSpPr/>
            <p:nvPr/>
          </p:nvCxnSpPr>
          <p:spPr>
            <a:xfrm>
              <a:off x="6046068" y="3717032"/>
              <a:ext cx="0" cy="2160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Přímá spojovací čára 226"/>
            <p:cNvCxnSpPr/>
            <p:nvPr/>
          </p:nvCxnSpPr>
          <p:spPr>
            <a:xfrm rot="5400000">
              <a:off x="3149800" y="3339032"/>
              <a:ext cx="0" cy="75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770" name="Picture 2" descr="C:\Documents and Settings\spravce\Local Settings\Temporary Internet Files\Content.IE5\C5DIO81H\MC900441397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96136" y="2132856"/>
              <a:ext cx="1011560" cy="1011560"/>
            </a:xfrm>
            <a:prstGeom prst="rect">
              <a:avLst/>
            </a:prstGeom>
            <a:noFill/>
          </p:spPr>
        </p:pic>
        <p:cxnSp>
          <p:nvCxnSpPr>
            <p:cNvPr id="228" name="Přímá spojovací čára 227"/>
            <p:cNvCxnSpPr/>
            <p:nvPr/>
          </p:nvCxnSpPr>
          <p:spPr>
            <a:xfrm rot="5400000">
              <a:off x="6521572" y="3231032"/>
              <a:ext cx="0" cy="97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Přímá spojovací čára 228"/>
            <p:cNvCxnSpPr/>
            <p:nvPr/>
          </p:nvCxnSpPr>
          <p:spPr>
            <a:xfrm rot="10800000">
              <a:off x="7020272" y="3488228"/>
              <a:ext cx="0" cy="25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Přímá spojovací čára 229"/>
            <p:cNvCxnSpPr/>
            <p:nvPr/>
          </p:nvCxnSpPr>
          <p:spPr>
            <a:xfrm rot="10800000">
              <a:off x="7020272" y="2878336"/>
              <a:ext cx="0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Přímá spojovací čára 230"/>
            <p:cNvCxnSpPr/>
            <p:nvPr/>
          </p:nvCxnSpPr>
          <p:spPr>
            <a:xfrm rot="16200000">
              <a:off x="6737508" y="2606244"/>
              <a:ext cx="0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Přímá spojovací čára 231"/>
            <p:cNvCxnSpPr/>
            <p:nvPr/>
          </p:nvCxnSpPr>
          <p:spPr>
            <a:xfrm rot="16200000">
              <a:off x="5932720" y="2618944"/>
              <a:ext cx="0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Přímá spojovací čára 232"/>
            <p:cNvCxnSpPr/>
            <p:nvPr/>
          </p:nvCxnSpPr>
          <p:spPr>
            <a:xfrm rot="10800000">
              <a:off x="2771800" y="2927060"/>
              <a:ext cx="0" cy="79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4" name="Skupina 233"/>
            <p:cNvGrpSpPr/>
            <p:nvPr/>
          </p:nvGrpSpPr>
          <p:grpSpPr>
            <a:xfrm>
              <a:off x="4211960" y="2492896"/>
              <a:ext cx="1440160" cy="766688"/>
              <a:chOff x="611560" y="2636912"/>
              <a:chExt cx="1440160" cy="766688"/>
            </a:xfrm>
          </p:grpSpPr>
          <p:cxnSp>
            <p:nvCxnSpPr>
              <p:cNvPr id="235" name="Přímá spojovací čára 234"/>
              <p:cNvCxnSpPr/>
              <p:nvPr/>
            </p:nvCxnSpPr>
            <p:spPr>
              <a:xfrm>
                <a:off x="611560" y="3068960"/>
                <a:ext cx="64807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Přímá spojovací čára 235"/>
              <p:cNvCxnSpPr/>
              <p:nvPr/>
            </p:nvCxnSpPr>
            <p:spPr>
              <a:xfrm>
                <a:off x="1403648" y="3068960"/>
                <a:ext cx="64807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Přímá spojovací čára 236"/>
              <p:cNvCxnSpPr/>
              <p:nvPr/>
            </p:nvCxnSpPr>
            <p:spPr>
              <a:xfrm rot="5400000">
                <a:off x="935596" y="3079564"/>
                <a:ext cx="64807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Přímá spojovací čára 237"/>
              <p:cNvCxnSpPr/>
              <p:nvPr/>
            </p:nvCxnSpPr>
            <p:spPr>
              <a:xfrm rot="5400000">
                <a:off x="1259648" y="3068944"/>
                <a:ext cx="288000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Přímá spojovací čára 238"/>
              <p:cNvCxnSpPr/>
              <p:nvPr/>
            </p:nvCxnSpPr>
            <p:spPr>
              <a:xfrm rot="5400000">
                <a:off x="1007624" y="2726912"/>
                <a:ext cx="18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Přímá spojovací čára 239"/>
              <p:cNvCxnSpPr/>
              <p:nvPr/>
            </p:nvCxnSpPr>
            <p:spPr>
              <a:xfrm rot="10800000">
                <a:off x="1007624" y="2734320"/>
                <a:ext cx="18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2" name="Skupina 59"/>
            <p:cNvGrpSpPr/>
            <p:nvPr/>
          </p:nvGrpSpPr>
          <p:grpSpPr>
            <a:xfrm>
              <a:off x="2771800" y="2742828"/>
              <a:ext cx="1787500" cy="222692"/>
              <a:chOff x="5076056" y="2954268"/>
              <a:chExt cx="1787500" cy="222692"/>
            </a:xfrm>
          </p:grpSpPr>
          <p:grpSp>
            <p:nvGrpSpPr>
              <p:cNvPr id="243" name="Skupina 84"/>
              <p:cNvGrpSpPr/>
              <p:nvPr/>
            </p:nvGrpSpPr>
            <p:grpSpPr>
              <a:xfrm>
                <a:off x="5076056" y="3068960"/>
                <a:ext cx="1787500" cy="108000"/>
                <a:chOff x="454844" y="4797152"/>
                <a:chExt cx="1787500" cy="108000"/>
              </a:xfrm>
            </p:grpSpPr>
            <p:sp>
              <p:nvSpPr>
                <p:cNvPr id="245" name="Elipsa 244"/>
                <p:cNvSpPr/>
                <p:nvPr/>
              </p:nvSpPr>
              <p:spPr>
                <a:xfrm>
                  <a:off x="1115616" y="4797152"/>
                  <a:ext cx="108000" cy="108000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46" name="Elipsa 245"/>
                <p:cNvSpPr/>
                <p:nvPr/>
              </p:nvSpPr>
              <p:spPr>
                <a:xfrm>
                  <a:off x="1475656" y="4797152"/>
                  <a:ext cx="108000" cy="108000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247" name="Přímá spojovací čára 246"/>
                <p:cNvCxnSpPr/>
                <p:nvPr/>
              </p:nvCxnSpPr>
              <p:spPr>
                <a:xfrm>
                  <a:off x="454844" y="4847952"/>
                  <a:ext cx="648072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8" name="Přímá spojovací čára 247"/>
                <p:cNvCxnSpPr/>
                <p:nvPr/>
              </p:nvCxnSpPr>
              <p:spPr>
                <a:xfrm>
                  <a:off x="1594272" y="4856460"/>
                  <a:ext cx="648072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4" name="Přímá spojovací čára 243"/>
              <p:cNvCxnSpPr/>
              <p:nvPr/>
            </p:nvCxnSpPr>
            <p:spPr>
              <a:xfrm rot="8100000">
                <a:off x="5756116" y="2954268"/>
                <a:ext cx="36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9" name="Skupina 51"/>
            <p:cNvGrpSpPr/>
            <p:nvPr/>
          </p:nvGrpSpPr>
          <p:grpSpPr>
            <a:xfrm>
              <a:off x="2771800" y="2865636"/>
              <a:ext cx="1787500" cy="108000"/>
              <a:chOff x="5076056" y="3717032"/>
              <a:chExt cx="1787500" cy="108000"/>
            </a:xfrm>
          </p:grpSpPr>
          <p:grpSp>
            <p:nvGrpSpPr>
              <p:cNvPr id="250" name="Skupina 84"/>
              <p:cNvGrpSpPr/>
              <p:nvPr/>
            </p:nvGrpSpPr>
            <p:grpSpPr>
              <a:xfrm>
                <a:off x="5076056" y="3717032"/>
                <a:ext cx="1787500" cy="108000"/>
                <a:chOff x="454844" y="4797152"/>
                <a:chExt cx="1787500" cy="108000"/>
              </a:xfrm>
            </p:grpSpPr>
            <p:sp>
              <p:nvSpPr>
                <p:cNvPr id="252" name="Elipsa 251"/>
                <p:cNvSpPr/>
                <p:nvPr/>
              </p:nvSpPr>
              <p:spPr>
                <a:xfrm>
                  <a:off x="1115616" y="4797152"/>
                  <a:ext cx="108000" cy="108000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53" name="Elipsa 252"/>
                <p:cNvSpPr/>
                <p:nvPr/>
              </p:nvSpPr>
              <p:spPr>
                <a:xfrm>
                  <a:off x="1475656" y="4797152"/>
                  <a:ext cx="108000" cy="108000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254" name="Přímá spojovací čára 253"/>
                <p:cNvCxnSpPr/>
                <p:nvPr/>
              </p:nvCxnSpPr>
              <p:spPr>
                <a:xfrm>
                  <a:off x="454844" y="4847952"/>
                  <a:ext cx="648072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Přímá spojovací čára 254"/>
                <p:cNvCxnSpPr/>
                <p:nvPr/>
              </p:nvCxnSpPr>
              <p:spPr>
                <a:xfrm>
                  <a:off x="1594272" y="4856460"/>
                  <a:ext cx="648072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1" name="Přímá spojovací čára 250"/>
              <p:cNvCxnSpPr/>
              <p:nvPr/>
            </p:nvCxnSpPr>
            <p:spPr>
              <a:xfrm rot="10800000">
                <a:off x="5817384" y="3717032"/>
                <a:ext cx="36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6" name="Skupina 18"/>
            <p:cNvGrpSpPr/>
            <p:nvPr/>
          </p:nvGrpSpPr>
          <p:grpSpPr>
            <a:xfrm>
              <a:off x="6660232" y="2996952"/>
              <a:ext cx="216000" cy="216000"/>
              <a:chOff x="3851920" y="2996952"/>
              <a:chExt cx="936104" cy="936104"/>
            </a:xfrm>
            <a:solidFill>
              <a:srgbClr val="24829F"/>
            </a:solidFill>
          </p:grpSpPr>
          <p:sp>
            <p:nvSpPr>
              <p:cNvPr id="257" name="Elipsa 256"/>
              <p:cNvSpPr/>
              <p:nvPr/>
            </p:nvSpPr>
            <p:spPr>
              <a:xfrm>
                <a:off x="3851920" y="2996952"/>
                <a:ext cx="936104" cy="936104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58" name="Přímá spojovací čára 257"/>
              <p:cNvCxnSpPr/>
              <p:nvPr/>
            </p:nvCxnSpPr>
            <p:spPr>
              <a:xfrm rot="5400000">
                <a:off x="4305176" y="3306192"/>
                <a:ext cx="0" cy="288032"/>
              </a:xfrm>
              <a:prstGeom prst="line">
                <a:avLst/>
              </a:prstGeom>
              <a:grpFill/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9" name="Skupina 18"/>
            <p:cNvGrpSpPr/>
            <p:nvPr/>
          </p:nvGrpSpPr>
          <p:grpSpPr>
            <a:xfrm>
              <a:off x="2843808" y="3429000"/>
              <a:ext cx="216000" cy="216000"/>
              <a:chOff x="3851920" y="2996952"/>
              <a:chExt cx="936104" cy="936104"/>
            </a:xfrm>
            <a:solidFill>
              <a:srgbClr val="24829F"/>
            </a:solidFill>
          </p:grpSpPr>
          <p:sp>
            <p:nvSpPr>
              <p:cNvPr id="260" name="Elipsa 259"/>
              <p:cNvSpPr/>
              <p:nvPr/>
            </p:nvSpPr>
            <p:spPr>
              <a:xfrm>
                <a:off x="3851920" y="2996952"/>
                <a:ext cx="936104" cy="936104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61" name="Přímá spojovací čára 260"/>
              <p:cNvCxnSpPr/>
              <p:nvPr/>
            </p:nvCxnSpPr>
            <p:spPr>
              <a:xfrm rot="5400000">
                <a:off x="4305176" y="3306192"/>
                <a:ext cx="0" cy="288032"/>
              </a:xfrm>
              <a:prstGeom prst="line">
                <a:avLst/>
              </a:prstGeom>
              <a:grpFill/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2" name="Přímá spojovací šipka 261"/>
            <p:cNvCxnSpPr/>
            <p:nvPr/>
          </p:nvCxnSpPr>
          <p:spPr>
            <a:xfrm rot="5400000">
              <a:off x="6581324" y="3401992"/>
              <a:ext cx="37803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Přímá spojovací šipka 262"/>
            <p:cNvCxnSpPr/>
            <p:nvPr/>
          </p:nvCxnSpPr>
          <p:spPr>
            <a:xfrm rot="16200000" flipV="1">
              <a:off x="2760708" y="3245276"/>
              <a:ext cx="37803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-1000" contrast="3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 bwMode="auto">
          <a:xfrm>
            <a:off x="1835696" y="188640"/>
            <a:ext cx="691276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Rozsvítí se žárovka okamžitě?</a:t>
            </a:r>
            <a:endParaRPr kumimoji="0" lang="fr-F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1763688" y="1412776"/>
            <a:ext cx="7056784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cs-CZ" sz="3200" dirty="0" smtClean="0"/>
              <a:t>V uzavřeném obvodu se vytvoří elektrické pole, které působí okamžitě na všechny volné elektrony v obvodu.</a:t>
            </a:r>
          </a:p>
        </p:txBody>
      </p:sp>
      <p:sp>
        <p:nvSpPr>
          <p:cNvPr id="1028" name="AutoShape 4" descr="lightbulb anim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0" name="AutoShape 6" descr="lightbulb anim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2" name="AutoShape 8" descr="lightbulb anim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1763688" y="3140968"/>
            <a:ext cx="691276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Směr elektrického proudu</a:t>
            </a:r>
            <a:endParaRPr kumimoji="0" lang="fr-F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835696" y="4437112"/>
            <a:ext cx="7056784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Dohodnutý směr proudu ve vnější části obvodu je od kladného pólu </a:t>
            </a:r>
            <a:br>
              <a:rPr lang="cs-CZ" sz="3200" b="1" dirty="0" smtClean="0">
                <a:solidFill>
                  <a:srgbClr val="FF0000"/>
                </a:solidFill>
              </a:rPr>
            </a:br>
            <a:r>
              <a:rPr lang="cs-CZ" sz="3200" b="1" dirty="0" smtClean="0">
                <a:solidFill>
                  <a:srgbClr val="FF0000"/>
                </a:solidFill>
              </a:rPr>
              <a:t>k zápornému pólu zdroje</a:t>
            </a:r>
            <a:r>
              <a:rPr lang="cs-CZ" sz="3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-1000" contrast="3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29612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Úloha:</a:t>
            </a: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395536" y="1700808"/>
            <a:ext cx="8568952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cs-CZ" sz="2800" dirty="0" smtClean="0"/>
              <a:t>Nakresli schéma elektrického obvodu:</a:t>
            </a:r>
          </a:p>
          <a:p>
            <a:r>
              <a:rPr lang="cs-CZ" sz="2800" dirty="0" smtClean="0"/>
              <a:t>Zdroj napětí, spínač, dvě žárovky zapojeny sériově.</a:t>
            </a:r>
          </a:p>
        </p:txBody>
      </p:sp>
      <p:grpSp>
        <p:nvGrpSpPr>
          <p:cNvPr id="43" name="Skupina 42"/>
          <p:cNvGrpSpPr/>
          <p:nvPr/>
        </p:nvGrpSpPr>
        <p:grpSpPr>
          <a:xfrm>
            <a:off x="2136428" y="3403600"/>
            <a:ext cx="3515692" cy="1537568"/>
            <a:chOff x="1043608" y="3356992"/>
            <a:chExt cx="3515692" cy="1537568"/>
          </a:xfrm>
        </p:grpSpPr>
        <p:grpSp>
          <p:nvGrpSpPr>
            <p:cNvPr id="6" name="Skupina 59"/>
            <p:cNvGrpSpPr/>
            <p:nvPr/>
          </p:nvGrpSpPr>
          <p:grpSpPr>
            <a:xfrm>
              <a:off x="2771800" y="3462908"/>
              <a:ext cx="1787500" cy="222692"/>
              <a:chOff x="5076056" y="2954268"/>
              <a:chExt cx="1787500" cy="222692"/>
            </a:xfrm>
          </p:grpSpPr>
          <p:grpSp>
            <p:nvGrpSpPr>
              <p:cNvPr id="7" name="Skupina 84"/>
              <p:cNvGrpSpPr/>
              <p:nvPr/>
            </p:nvGrpSpPr>
            <p:grpSpPr>
              <a:xfrm>
                <a:off x="5076056" y="3068960"/>
                <a:ext cx="1787500" cy="108000"/>
                <a:chOff x="454844" y="4797152"/>
                <a:chExt cx="1787500" cy="108000"/>
              </a:xfrm>
            </p:grpSpPr>
            <p:sp>
              <p:nvSpPr>
                <p:cNvPr id="9" name="Elipsa 8"/>
                <p:cNvSpPr/>
                <p:nvPr/>
              </p:nvSpPr>
              <p:spPr>
                <a:xfrm>
                  <a:off x="1115616" y="4797152"/>
                  <a:ext cx="108000" cy="108000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0" name="Elipsa 9"/>
                <p:cNvSpPr/>
                <p:nvPr/>
              </p:nvSpPr>
              <p:spPr>
                <a:xfrm>
                  <a:off x="1475656" y="4797152"/>
                  <a:ext cx="108000" cy="108000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1" name="Přímá spojovací čára 10"/>
                <p:cNvCxnSpPr/>
                <p:nvPr/>
              </p:nvCxnSpPr>
              <p:spPr>
                <a:xfrm>
                  <a:off x="454844" y="4847952"/>
                  <a:ext cx="648072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Přímá spojovací čára 11"/>
                <p:cNvCxnSpPr/>
                <p:nvPr/>
              </p:nvCxnSpPr>
              <p:spPr>
                <a:xfrm>
                  <a:off x="1594272" y="4856460"/>
                  <a:ext cx="648072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" name="Přímá spojovací čára 7"/>
              <p:cNvCxnSpPr/>
              <p:nvPr/>
            </p:nvCxnSpPr>
            <p:spPr>
              <a:xfrm rot="8100000">
                <a:off x="5756116" y="2954268"/>
                <a:ext cx="36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Skupina 21"/>
            <p:cNvGrpSpPr/>
            <p:nvPr/>
          </p:nvGrpSpPr>
          <p:grpSpPr>
            <a:xfrm>
              <a:off x="1043608" y="3356992"/>
              <a:ext cx="1787500" cy="324016"/>
              <a:chOff x="251520" y="5481248"/>
              <a:chExt cx="1787500" cy="324016"/>
            </a:xfrm>
          </p:grpSpPr>
          <p:grpSp>
            <p:nvGrpSpPr>
              <p:cNvPr id="13" name="Skupina 84"/>
              <p:cNvGrpSpPr/>
              <p:nvPr/>
            </p:nvGrpSpPr>
            <p:grpSpPr>
              <a:xfrm>
                <a:off x="251520" y="5697264"/>
                <a:ext cx="1787500" cy="108000"/>
                <a:chOff x="454844" y="4797152"/>
                <a:chExt cx="1787500" cy="108000"/>
              </a:xfrm>
            </p:grpSpPr>
            <p:sp>
              <p:nvSpPr>
                <p:cNvPr id="14" name="Elipsa 13"/>
                <p:cNvSpPr/>
                <p:nvPr/>
              </p:nvSpPr>
              <p:spPr>
                <a:xfrm>
                  <a:off x="1115616" y="4797152"/>
                  <a:ext cx="108000" cy="108000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5" name="Elipsa 14"/>
                <p:cNvSpPr/>
                <p:nvPr/>
              </p:nvSpPr>
              <p:spPr>
                <a:xfrm>
                  <a:off x="1475656" y="4797152"/>
                  <a:ext cx="108000" cy="108000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6" name="Přímá spojovací čára 15"/>
                <p:cNvCxnSpPr/>
                <p:nvPr/>
              </p:nvCxnSpPr>
              <p:spPr>
                <a:xfrm>
                  <a:off x="454844" y="4847952"/>
                  <a:ext cx="648072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Přímá spojovací čára 16"/>
                <p:cNvCxnSpPr/>
                <p:nvPr/>
              </p:nvCxnSpPr>
              <p:spPr>
                <a:xfrm>
                  <a:off x="1594272" y="4856460"/>
                  <a:ext cx="648072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" name="Přímá spojovací čára 17"/>
              <p:cNvCxnSpPr/>
              <p:nvPr/>
            </p:nvCxnSpPr>
            <p:spPr>
              <a:xfrm rot="10800000">
                <a:off x="1234356" y="5589240"/>
                <a:ext cx="18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" name="Skupina 88"/>
              <p:cNvGrpSpPr/>
              <p:nvPr/>
            </p:nvGrpSpPr>
            <p:grpSpPr>
              <a:xfrm>
                <a:off x="865684" y="5481248"/>
                <a:ext cx="180000" cy="180000"/>
                <a:chOff x="935616" y="3609040"/>
                <a:chExt cx="180000" cy="180000"/>
              </a:xfrm>
            </p:grpSpPr>
            <p:cxnSp>
              <p:nvCxnSpPr>
                <p:cNvPr id="20" name="Přímá spojovací čára 19"/>
                <p:cNvCxnSpPr/>
                <p:nvPr/>
              </p:nvCxnSpPr>
              <p:spPr>
                <a:xfrm rot="5400000">
                  <a:off x="935616" y="3699040"/>
                  <a:ext cx="180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Přímá spojovací čára 20"/>
                <p:cNvCxnSpPr/>
                <p:nvPr/>
              </p:nvCxnSpPr>
              <p:spPr>
                <a:xfrm rot="10800000">
                  <a:off x="935616" y="3693748"/>
                  <a:ext cx="180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" name="Skupina 32"/>
            <p:cNvGrpSpPr/>
            <p:nvPr/>
          </p:nvGrpSpPr>
          <p:grpSpPr>
            <a:xfrm>
              <a:off x="1047924" y="4347487"/>
              <a:ext cx="1658220" cy="547073"/>
              <a:chOff x="1187624" y="4293096"/>
              <a:chExt cx="1658220" cy="547073"/>
            </a:xfrm>
          </p:grpSpPr>
          <p:cxnSp>
            <p:nvCxnSpPr>
              <p:cNvPr id="24" name="Přímá spojovací čára 23"/>
              <p:cNvCxnSpPr/>
              <p:nvPr/>
            </p:nvCxnSpPr>
            <p:spPr>
              <a:xfrm>
                <a:off x="1187624" y="4575501"/>
                <a:ext cx="5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" name="Skupina 103"/>
              <p:cNvGrpSpPr/>
              <p:nvPr/>
            </p:nvGrpSpPr>
            <p:grpSpPr>
              <a:xfrm>
                <a:off x="1743915" y="4293096"/>
                <a:ext cx="1101929" cy="547073"/>
                <a:chOff x="748503" y="5726183"/>
                <a:chExt cx="1101929" cy="547073"/>
              </a:xfrm>
            </p:grpSpPr>
            <p:sp>
              <p:nvSpPr>
                <p:cNvPr id="27" name="Elipsa 26"/>
                <p:cNvSpPr/>
                <p:nvPr/>
              </p:nvSpPr>
              <p:spPr>
                <a:xfrm>
                  <a:off x="755576" y="5733256"/>
                  <a:ext cx="540000" cy="5400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28" name="Přímá spojovací čára 27"/>
                <p:cNvCxnSpPr/>
                <p:nvPr/>
              </p:nvCxnSpPr>
              <p:spPr>
                <a:xfrm>
                  <a:off x="1310432" y="6008588"/>
                  <a:ext cx="540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Přímá spojovací čára 28"/>
                <p:cNvCxnSpPr/>
                <p:nvPr/>
              </p:nvCxnSpPr>
              <p:spPr>
                <a:xfrm rot="8100000">
                  <a:off x="748503" y="5995593"/>
                  <a:ext cx="540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Přímá spojovací čára 29"/>
                <p:cNvCxnSpPr/>
                <p:nvPr/>
              </p:nvCxnSpPr>
              <p:spPr>
                <a:xfrm rot="2700000">
                  <a:off x="768983" y="5996183"/>
                  <a:ext cx="540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2" name="Přímá spojovací čára 31"/>
            <p:cNvCxnSpPr/>
            <p:nvPr/>
          </p:nvCxnSpPr>
          <p:spPr>
            <a:xfrm rot="5400000">
              <a:off x="552308" y="4136324"/>
              <a:ext cx="100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" name="Skupina 33"/>
            <p:cNvGrpSpPr/>
            <p:nvPr/>
          </p:nvGrpSpPr>
          <p:grpSpPr>
            <a:xfrm>
              <a:off x="2697756" y="4347487"/>
              <a:ext cx="1658220" cy="547073"/>
              <a:chOff x="1187624" y="4293096"/>
              <a:chExt cx="1658220" cy="547073"/>
            </a:xfrm>
          </p:grpSpPr>
          <p:cxnSp>
            <p:nvCxnSpPr>
              <p:cNvPr id="35" name="Přímá spojovací čára 34"/>
              <p:cNvCxnSpPr/>
              <p:nvPr/>
            </p:nvCxnSpPr>
            <p:spPr>
              <a:xfrm>
                <a:off x="1187624" y="4575501"/>
                <a:ext cx="5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6" name="Skupina 103"/>
              <p:cNvGrpSpPr/>
              <p:nvPr/>
            </p:nvGrpSpPr>
            <p:grpSpPr>
              <a:xfrm>
                <a:off x="1743915" y="4293096"/>
                <a:ext cx="1101929" cy="547073"/>
                <a:chOff x="748503" y="5726183"/>
                <a:chExt cx="1101929" cy="547073"/>
              </a:xfrm>
            </p:grpSpPr>
            <p:sp>
              <p:nvSpPr>
                <p:cNvPr id="37" name="Elipsa 36"/>
                <p:cNvSpPr/>
                <p:nvPr/>
              </p:nvSpPr>
              <p:spPr>
                <a:xfrm>
                  <a:off x="755576" y="5733256"/>
                  <a:ext cx="540000" cy="5400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38" name="Přímá spojovací čára 37"/>
                <p:cNvCxnSpPr/>
                <p:nvPr/>
              </p:nvCxnSpPr>
              <p:spPr>
                <a:xfrm>
                  <a:off x="1310432" y="6008588"/>
                  <a:ext cx="540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Přímá spojovací čára 38"/>
                <p:cNvCxnSpPr/>
                <p:nvPr/>
              </p:nvCxnSpPr>
              <p:spPr>
                <a:xfrm rot="8100000">
                  <a:off x="748503" y="5995593"/>
                  <a:ext cx="540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římá spojovací čára 39"/>
                <p:cNvCxnSpPr/>
                <p:nvPr/>
              </p:nvCxnSpPr>
              <p:spPr>
                <a:xfrm rot="2700000">
                  <a:off x="768983" y="5996183"/>
                  <a:ext cx="540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41" name="Přímá spojovací čára 40"/>
            <p:cNvCxnSpPr/>
            <p:nvPr/>
          </p:nvCxnSpPr>
          <p:spPr>
            <a:xfrm rot="5400000">
              <a:off x="4055300" y="4136324"/>
              <a:ext cx="100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ovací čára 41"/>
            <p:cNvCxnSpPr/>
            <p:nvPr/>
          </p:nvCxnSpPr>
          <p:spPr>
            <a:xfrm>
              <a:off x="4222600" y="4631928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467544" y="5733256"/>
            <a:ext cx="597666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cs-CZ" sz="2800" dirty="0" smtClean="0"/>
              <a:t>Do obvodu zakresli směr proudu.</a:t>
            </a: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1763688" y="3645024"/>
            <a:ext cx="0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šipka 46"/>
          <p:cNvCxnSpPr/>
          <p:nvPr/>
        </p:nvCxnSpPr>
        <p:spPr>
          <a:xfrm rot="16200000" flipH="1">
            <a:off x="3779912" y="4581128"/>
            <a:ext cx="0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šipka 47"/>
          <p:cNvCxnSpPr/>
          <p:nvPr/>
        </p:nvCxnSpPr>
        <p:spPr>
          <a:xfrm rot="5400000">
            <a:off x="2276128" y="2916436"/>
            <a:ext cx="0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šipka 48"/>
          <p:cNvCxnSpPr/>
          <p:nvPr/>
        </p:nvCxnSpPr>
        <p:spPr>
          <a:xfrm rot="10800000" flipH="1">
            <a:off x="6084168" y="3645024"/>
            <a:ext cx="0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šipka 49"/>
          <p:cNvCxnSpPr/>
          <p:nvPr/>
        </p:nvCxnSpPr>
        <p:spPr>
          <a:xfrm rot="5400000" flipH="1">
            <a:off x="4139952" y="2924944"/>
            <a:ext cx="0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-1000" contrast="3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29612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Použitá literatura:</a:t>
            </a: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79512" y="191683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doc. RNDr. Růžena Kolářová, CSc., PaedDr. Jiří </a:t>
            </a:r>
            <a:r>
              <a:rPr lang="cs-CZ" dirty="0" err="1" smtClean="0"/>
              <a:t>Bohuněk</a:t>
            </a:r>
            <a:r>
              <a:rPr lang="cs-CZ" dirty="0" smtClean="0"/>
              <a:t>: Fyzika pro 8. ročník ZŠ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9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1694</TotalTime>
  <Words>135</Words>
  <Application>Microsoft Office PowerPoint</Application>
  <PresentationFormat>Předvádění na obrazovce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59</vt:lpstr>
      <vt:lpstr>Snímek 1</vt:lpstr>
      <vt:lpstr>ELEKTRICKÝ PROUD</vt:lpstr>
      <vt:lpstr>ELEKTRICKÝ PROUD V KOVOVÉM VODIČI</vt:lpstr>
      <vt:lpstr>ELEKTRICKÝ PROUD V KAPALINÁCH</vt:lpstr>
      <vt:lpstr>Snímek 5</vt:lpstr>
      <vt:lpstr>Úloha:</vt:lpstr>
      <vt:lpstr>Použitá literatura:</vt:lpstr>
    </vt:vector>
  </TitlesOfParts>
  <Company>Party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Mediac</dc:creator>
  <cp:lastModifiedBy>dankova.vera</cp:lastModifiedBy>
  <cp:revision>231</cp:revision>
  <dcterms:created xsi:type="dcterms:W3CDTF">2007-12-09T15:32:28Z</dcterms:created>
  <dcterms:modified xsi:type="dcterms:W3CDTF">2012-06-06T13:43:09Z</dcterms:modified>
</cp:coreProperties>
</file>